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57" r:id="rId6"/>
    <p:sldId id="263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6A0D-BE50-48C4-A599-DE7644DCEF2B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B09-275C-45FB-9A70-04CE2874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6A0D-BE50-48C4-A599-DE7644DCEF2B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B09-275C-45FB-9A70-04CE2874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6A0D-BE50-48C4-A599-DE7644DCEF2B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B09-275C-45FB-9A70-04CE2874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6A0D-BE50-48C4-A599-DE7644DCEF2B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B09-275C-45FB-9A70-04CE2874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6A0D-BE50-48C4-A599-DE7644DCEF2B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B09-275C-45FB-9A70-04CE2874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6A0D-BE50-48C4-A599-DE7644DCEF2B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B09-275C-45FB-9A70-04CE2874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6A0D-BE50-48C4-A599-DE7644DCEF2B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B09-275C-45FB-9A70-04CE2874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6A0D-BE50-48C4-A599-DE7644DCEF2B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B09-275C-45FB-9A70-04CE2874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6A0D-BE50-48C4-A599-DE7644DCEF2B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B09-275C-45FB-9A70-04CE2874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6A0D-BE50-48C4-A599-DE7644DCEF2B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B09-275C-45FB-9A70-04CE2874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6A0D-BE50-48C4-A599-DE7644DCEF2B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EB09-275C-45FB-9A70-04CE2874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26A0D-BE50-48C4-A599-DE7644DCEF2B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EB09-275C-45FB-9A70-04CE2874F7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ru-RU" b="1" dirty="0" smtClean="0"/>
              <a:t>Практические основы психологической подготовки юных теннисистов</a:t>
            </a:r>
            <a:br>
              <a:rPr lang="ru-RU" b="1" dirty="0" smtClean="0"/>
            </a:br>
            <a:r>
              <a:rPr lang="ru-RU" dirty="0" smtClean="0"/>
              <a:t>Заслуженный тренер Украины,</a:t>
            </a:r>
            <a:br>
              <a:rPr lang="ru-RU" dirty="0" smtClean="0"/>
            </a:br>
            <a:r>
              <a:rPr lang="ru-RU" dirty="0" smtClean="0"/>
              <a:t>менеджер МТА,</a:t>
            </a:r>
            <a:br>
              <a:rPr lang="ru-RU" dirty="0" smtClean="0"/>
            </a:br>
            <a:r>
              <a:rPr lang="ru-RU" dirty="0" smtClean="0"/>
              <a:t>эксперт-преподаватель</a:t>
            </a:r>
            <a:br>
              <a:rPr lang="ru-RU" dirty="0" smtClean="0"/>
            </a:br>
            <a:r>
              <a:rPr lang="en-US" dirty="0" smtClean="0"/>
              <a:t>Tennis Europe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Нестерова О.Р.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ОБС</a:t>
            </a:r>
            <a:endParaRPr lang="ru-RU" b="1" dirty="0"/>
          </a:p>
        </p:txBody>
      </p:sp>
      <p:pic>
        <p:nvPicPr>
          <p:cNvPr id="4" name="Содержимое 3" descr="sushka-te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1643050"/>
            <a:ext cx="3309942" cy="4870343"/>
          </a:xfrm>
        </p:spPr>
      </p:pic>
      <p:sp>
        <p:nvSpPr>
          <p:cNvPr id="5" name="TextBox 4"/>
          <p:cNvSpPr txBox="1"/>
          <p:nvPr/>
        </p:nvSpPr>
        <p:spPr>
          <a:xfrm>
            <a:off x="500034" y="2285992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 </a:t>
            </a:r>
            <a:r>
              <a:rPr lang="ru-RU" sz="2400" b="1" dirty="0"/>
              <a:t>психофизическое состояние, оптимальное психофизическое состояние во время тренировок и соревнований – это оптимальное боевое состояние (ОБС).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Три компонента ОБС – физический, эмоциональный, мыслительный.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rabstol_net_door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69925"/>
            <a:ext cx="6929454" cy="43309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Три компонента ОБС – физический, эмоциональный, мыслительный.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8286808" cy="478632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1. Практическая </a:t>
            </a:r>
            <a:r>
              <a:rPr lang="ru-RU" b="1" dirty="0">
                <a:solidFill>
                  <a:schemeClr val="tx1"/>
                </a:solidFill>
              </a:rPr>
              <a:t>рекомендация – работа по улучшению показателей общей физической </a:t>
            </a:r>
            <a:r>
              <a:rPr lang="ru-RU" b="1" dirty="0" smtClean="0">
                <a:solidFill>
                  <a:schemeClr val="tx1"/>
                </a:solidFill>
              </a:rPr>
              <a:t>подготовки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2. Практическим </a:t>
            </a:r>
            <a:r>
              <a:rPr lang="ru-RU" b="1" dirty="0">
                <a:solidFill>
                  <a:schemeClr val="tx1"/>
                </a:solidFill>
              </a:rPr>
              <a:t>инструментом достижения оптимального эмоционального возбуждения является </a:t>
            </a:r>
            <a:r>
              <a:rPr lang="ru-RU" b="1" dirty="0" err="1" smtClean="0">
                <a:solidFill>
                  <a:schemeClr val="tx1"/>
                </a:solidFill>
              </a:rPr>
              <a:t>пульсометрия</a:t>
            </a:r>
            <a:endParaRPr lang="ru-RU" b="1" dirty="0" smtClean="0">
              <a:solidFill>
                <a:schemeClr val="tx1"/>
              </a:solidFill>
            </a:endParaRPr>
          </a:p>
          <a:p>
            <a:pPr lvl="0" algn="l"/>
            <a:r>
              <a:rPr lang="ru-RU" b="1" dirty="0" smtClean="0">
                <a:solidFill>
                  <a:schemeClr val="tx1"/>
                </a:solidFill>
              </a:rPr>
              <a:t>3. </a:t>
            </a:r>
            <a:r>
              <a:rPr lang="ru-RU" b="1" dirty="0">
                <a:solidFill>
                  <a:schemeClr val="tx1"/>
                </a:solidFill>
              </a:rPr>
              <a:t>Практическая рекомендация – любые упражнения и игры, направленные на развитие таких качеств внимания, как концентрация, переключение, распределение и устойчивость.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Энтони </a:t>
            </a:r>
            <a:r>
              <a:rPr lang="ru-RU" b="1" dirty="0" smtClean="0">
                <a:solidFill>
                  <a:schemeClr val="tx1"/>
                </a:solidFill>
              </a:rPr>
              <a:t>Жиро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286808" cy="492922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Энтони </a:t>
            </a:r>
            <a:r>
              <a:rPr lang="ru-RU" b="1" dirty="0" smtClean="0">
                <a:solidFill>
                  <a:schemeClr val="tx1"/>
                </a:solidFill>
              </a:rPr>
              <a:t>Жиро </a:t>
            </a:r>
            <a:r>
              <a:rPr lang="ru-RU" b="1" dirty="0">
                <a:solidFill>
                  <a:schemeClr val="tx1"/>
                </a:solidFill>
              </a:rPr>
              <a:t>является одним из самых опытных теннисных психологов  в мире. Он сочетает в себе </a:t>
            </a:r>
            <a:r>
              <a:rPr lang="ru-RU" b="1" dirty="0" smtClean="0">
                <a:solidFill>
                  <a:schemeClr val="tx1"/>
                </a:solidFill>
              </a:rPr>
              <a:t>теоретический, всесторонний </a:t>
            </a:r>
            <a:r>
              <a:rPr lang="ru-RU" b="1" dirty="0">
                <a:solidFill>
                  <a:schemeClr val="tx1"/>
                </a:solidFill>
              </a:rPr>
              <a:t>практический  </a:t>
            </a:r>
            <a:r>
              <a:rPr lang="ru-RU" b="1" dirty="0">
                <a:solidFill>
                  <a:schemeClr val="tx1"/>
                </a:solidFill>
              </a:rPr>
              <a:t>и научный </a:t>
            </a:r>
            <a:r>
              <a:rPr lang="ru-RU" b="1" dirty="0" smtClean="0">
                <a:solidFill>
                  <a:schemeClr val="tx1"/>
                </a:solidFill>
              </a:rPr>
              <a:t>опыт, </a:t>
            </a:r>
            <a:r>
              <a:rPr lang="ru-RU" b="1" dirty="0">
                <a:solidFill>
                  <a:schemeClr val="tx1"/>
                </a:solidFill>
              </a:rPr>
              <a:t>накопленный в </a:t>
            </a:r>
            <a:r>
              <a:rPr lang="ru-RU" b="1" dirty="0" smtClean="0">
                <a:solidFill>
                  <a:schemeClr val="tx1"/>
                </a:solidFill>
              </a:rPr>
              <a:t>работе </a:t>
            </a:r>
            <a:r>
              <a:rPr lang="ru-RU" b="1" dirty="0">
                <a:solidFill>
                  <a:schemeClr val="tx1"/>
                </a:solidFill>
              </a:rPr>
              <a:t>как с юниорами высокого уровня, так  и профессиональными теннисистами. </a:t>
            </a:r>
            <a:r>
              <a:rPr lang="ru-RU" b="1" dirty="0" smtClean="0">
                <a:solidFill>
                  <a:schemeClr val="tx1"/>
                </a:solidFill>
              </a:rPr>
              <a:t>Выступления Энтони Жиро на Всемирных конференциях</a:t>
            </a:r>
            <a:r>
              <a:rPr lang="ru-RU" b="1" dirty="0">
                <a:solidFill>
                  <a:schemeClr val="tx1"/>
                </a:solidFill>
              </a:rPr>
              <a:t>, организованных Международной федерацией тенниса были очень хорошо приняты, и помогли тренерам, </a:t>
            </a: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разработке практических упражнений  психологической подготовки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Упражнение на </a:t>
            </a:r>
            <a:r>
              <a:rPr lang="ru-RU" b="1" dirty="0"/>
              <a:t>дыхание и релаксацию</a:t>
            </a: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357430"/>
            <a:ext cx="6858048" cy="24130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Упражнение на </a:t>
            </a:r>
            <a:r>
              <a:rPr lang="ru-RU" b="1" dirty="0"/>
              <a:t>дыхание и релаксацию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285992"/>
            <a:ext cx="3500430" cy="307183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Дыхание </a:t>
            </a:r>
            <a:r>
              <a:rPr lang="ru-RU" b="1" dirty="0">
                <a:solidFill>
                  <a:schemeClr val="tx1"/>
                </a:solidFill>
              </a:rPr>
              <a:t>является наиболее мощным регулятором состояния организма во всех аспектах</a:t>
            </a:r>
          </a:p>
        </p:txBody>
      </p:sp>
      <p:pic>
        <p:nvPicPr>
          <p:cNvPr id="7" name="Рисунок 6" descr="3006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357430"/>
            <a:ext cx="5286380" cy="28235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Упражнение на концентрацию</a:t>
            </a:r>
            <a:endParaRPr lang="ru-RU" b="1" dirty="0"/>
          </a:p>
        </p:txBody>
      </p:sp>
      <p:pic>
        <p:nvPicPr>
          <p:cNvPr id="6" name="Рисунок 5" descr="concentrac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143116"/>
            <a:ext cx="4976810" cy="32793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Упражнения </a:t>
            </a:r>
            <a:r>
              <a:rPr lang="ru-RU" b="1" dirty="0" smtClean="0"/>
              <a:t>на концентрацию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65939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 </a:t>
            </a:r>
            <a:r>
              <a:rPr lang="ru-RU" sz="2000" b="1" dirty="0" smtClean="0"/>
              <a:t> </a:t>
            </a:r>
            <a:r>
              <a:rPr lang="ru-RU" sz="2000" b="1" dirty="0" smtClean="0"/>
              <a:t>Жонглирование </a:t>
            </a:r>
            <a:r>
              <a:rPr lang="ru-RU" sz="2000" b="1" dirty="0"/>
              <a:t>разным количеством мячей, различными по форме и размеру предметами, в парах, в группе; 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/>
              <a:t>	</a:t>
            </a:r>
            <a:r>
              <a:rPr lang="ru-RU" sz="2000" b="1" dirty="0" smtClean="0"/>
              <a:t>набивание </a:t>
            </a:r>
            <a:r>
              <a:rPr lang="ru-RU" sz="2000" b="1" dirty="0"/>
              <a:t>на ребре ракетки большого количества раз, удержание мяча на ребре ракетки и т.д.; 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/>
              <a:t>	</a:t>
            </a:r>
            <a:r>
              <a:rPr lang="ru-RU" sz="2000" b="1" dirty="0" smtClean="0"/>
              <a:t>работа </a:t>
            </a:r>
            <a:r>
              <a:rPr lang="ru-RU" sz="2000" b="1" dirty="0"/>
              <a:t>в парах через сетку одновременно два мяча в </a:t>
            </a:r>
            <a:r>
              <a:rPr lang="ru-RU" sz="2000" b="1" dirty="0" smtClean="0"/>
              <a:t>игре;</a:t>
            </a:r>
          </a:p>
          <a:p>
            <a:pPr>
              <a:buNone/>
            </a:pPr>
            <a:r>
              <a:rPr lang="ru-RU" sz="2000" b="1" dirty="0"/>
              <a:t>	</a:t>
            </a:r>
            <a:r>
              <a:rPr lang="ru-RU" sz="2000" b="1" dirty="0" smtClean="0"/>
              <a:t>игра </a:t>
            </a:r>
            <a:r>
              <a:rPr lang="ru-RU" sz="2000" b="1" dirty="0"/>
              <a:t>мячом уменьшенного размера (уменьшенный диаметр позволяет увеличить визуальную концентрацию, когда партнер выполняет удар с противоположной стороны). 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/>
              <a:t>	</a:t>
            </a:r>
            <a:r>
              <a:rPr lang="ru-RU" sz="2000" b="1" dirty="0" smtClean="0"/>
              <a:t>Использование </a:t>
            </a:r>
            <a:r>
              <a:rPr lang="ru-RU" sz="2000" b="1" dirty="0"/>
              <a:t>специального инвентаря – мячей с неровной поверхностью,  привязать ленты к мячам (концентрация на траектории полета мяча) и т.д. 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/>
              <a:t>	</a:t>
            </a:r>
            <a:r>
              <a:rPr lang="ru-RU" sz="2000" b="1" dirty="0" smtClean="0"/>
              <a:t>Эффективным </a:t>
            </a:r>
            <a:r>
              <a:rPr lang="ru-RU" sz="2000" b="1" dirty="0"/>
              <a:t>направлением усиления концентрации являются упражнения с ограничением какого-либо анализатора для усиления других. 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/>
              <a:t>	</a:t>
            </a:r>
            <a:r>
              <a:rPr lang="ru-RU" sz="2000" b="1" dirty="0" smtClean="0"/>
              <a:t>Например</a:t>
            </a:r>
            <a:r>
              <a:rPr lang="ru-RU" sz="2000" b="1" dirty="0"/>
              <a:t>,  использовать наушники (повышенная визуальная стимуляция в связи с отсутствием слуховых раздражителей) или для концентрации на телесных ощущениях  один удар с открытыми глазами, второй – с закрытыми глазами (повышенная концентрация на телесных ощущениях)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Визуализация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8573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         </a:t>
            </a:r>
            <a:r>
              <a:rPr lang="ru-RU" sz="3600" b="1" dirty="0"/>
              <a:t>два пути работы с визуализацией: </a:t>
            </a:r>
            <a:endParaRPr lang="en-US" sz="3600" b="1" dirty="0" smtClean="0"/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ru-RU" sz="3600" b="1" dirty="0" smtClean="0"/>
              <a:t>ассоциация </a:t>
            </a:r>
            <a:r>
              <a:rPr lang="ru-RU" sz="3600" b="1" dirty="0"/>
              <a:t>с образом (актер) и </a:t>
            </a:r>
            <a:endParaRPr lang="en-US" sz="3600" b="1" dirty="0" smtClean="0"/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ru-RU" sz="3600" b="1" dirty="0" smtClean="0"/>
              <a:t>диссоциация </a:t>
            </a:r>
            <a:r>
              <a:rPr lang="ru-RU" sz="3600" b="1" dirty="0"/>
              <a:t>(зритель).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Ассоциация с образом</a:t>
            </a:r>
            <a:endParaRPr lang="ru-RU" dirty="0"/>
          </a:p>
        </p:txBody>
      </p:sp>
      <p:pic>
        <p:nvPicPr>
          <p:cNvPr id="4" name="Содержимое 3" descr="rue5f699d2144.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454" y="1600200"/>
            <a:ext cx="679909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Спортивная психология</a:t>
            </a:r>
            <a:endParaRPr lang="ru-RU" b="1" dirty="0"/>
          </a:p>
        </p:txBody>
      </p:sp>
      <p:pic>
        <p:nvPicPr>
          <p:cNvPr id="4" name="Содержимое 3" descr="8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1714488"/>
            <a:ext cx="3786214" cy="3357566"/>
          </a:xfrm>
        </p:spPr>
      </p:pic>
      <p:sp>
        <p:nvSpPr>
          <p:cNvPr id="5" name="TextBox 4"/>
          <p:cNvSpPr txBox="1"/>
          <p:nvPr/>
        </p:nvSpPr>
        <p:spPr>
          <a:xfrm>
            <a:off x="785786" y="1785926"/>
            <a:ext cx="4000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b="1" dirty="0" smtClean="0"/>
              <a:t>Большинство </a:t>
            </a:r>
            <a:r>
              <a:rPr lang="ru-RU" sz="2800" b="1" dirty="0"/>
              <a:t>«секретов» подготовки спортсменов экстра-класса сегодня следует искать в области психологии»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Р. </a:t>
            </a:r>
            <a:r>
              <a:rPr lang="ru-RU" sz="2800" b="1" dirty="0" err="1" smtClean="0"/>
              <a:t>Щурковский</a:t>
            </a:r>
            <a:endParaRPr lang="ru-RU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</a:t>
            </a:r>
            <a:r>
              <a:rPr lang="ru-RU" b="1" dirty="0" smtClean="0"/>
              <a:t>иссоциация</a:t>
            </a:r>
            <a:endParaRPr lang="ru-RU" dirty="0"/>
          </a:p>
        </p:txBody>
      </p:sp>
      <p:pic>
        <p:nvPicPr>
          <p:cNvPr id="6" name="Содержимое 5" descr="simptomi-razdvoeniya-lichnos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137" y="1600200"/>
            <a:ext cx="4679725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Обратная связь высокого качества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     Модель </a:t>
            </a:r>
            <a:r>
              <a:rPr lang="ru-RU" b="1" dirty="0"/>
              <a:t>Т.О.Т.Е. является одной из самых простых и эффективных методик обратной связи, целесообразность внесения ее в тренинг спортивных тренеров обусловлена универсальностью модели и широкими возможностями для применения в спортивной </a:t>
            </a:r>
            <a:r>
              <a:rPr lang="ru-RU" b="1" dirty="0" smtClean="0"/>
              <a:t>деятельности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Модель Т.О.Т.Е.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1. Определение первого критерия – это </a:t>
            </a:r>
            <a:r>
              <a:rPr lang="en-US" b="1" dirty="0" smtClean="0"/>
              <a:t>T </a:t>
            </a:r>
            <a:r>
              <a:rPr lang="ru-RU" b="1" dirty="0" smtClean="0"/>
              <a:t>(тест);  </a:t>
            </a:r>
          </a:p>
          <a:p>
            <a:pPr>
              <a:buNone/>
            </a:pPr>
            <a:r>
              <a:rPr lang="ru-RU" b="1" dirty="0" smtClean="0"/>
              <a:t>2.Шаги, направленные на изменение – это О (операции); </a:t>
            </a:r>
          </a:p>
          <a:p>
            <a:pPr>
              <a:buNone/>
            </a:pPr>
            <a:r>
              <a:rPr lang="ru-RU" b="1" dirty="0" smtClean="0"/>
              <a:t>3. Проверка эффективности предпринятых шагов – это Т (тест-проверка); </a:t>
            </a:r>
          </a:p>
          <a:p>
            <a:pPr>
              <a:buNone/>
            </a:pPr>
            <a:r>
              <a:rPr lang="ru-RU" b="1" dirty="0" smtClean="0"/>
              <a:t>4. Е – это выход. </a:t>
            </a:r>
          </a:p>
          <a:p>
            <a:pPr algn="ctr">
              <a:buNone/>
            </a:pPr>
            <a:r>
              <a:rPr lang="ru-RU" b="1" dirty="0" smtClean="0"/>
              <a:t>И главное понятие – петля обратной связи. 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и мотивация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dirty="0" smtClean="0"/>
              <a:t>S</a:t>
            </a:r>
            <a:r>
              <a:rPr lang="ru-RU" sz="4400" b="1" dirty="0" smtClean="0"/>
              <a:t>.</a:t>
            </a:r>
            <a:r>
              <a:rPr lang="en-US" sz="4400" b="1" dirty="0" smtClean="0"/>
              <a:t>C</a:t>
            </a:r>
            <a:r>
              <a:rPr lang="ru-RU" sz="4400" b="1" dirty="0" smtClean="0"/>
              <a:t>.</a:t>
            </a:r>
            <a:r>
              <a:rPr lang="en-US" sz="4400" b="1" dirty="0" smtClean="0"/>
              <a:t>O</a:t>
            </a:r>
            <a:r>
              <a:rPr lang="ru-RU" sz="4400" b="1" dirty="0" smtClean="0"/>
              <a:t>.</a:t>
            </a:r>
            <a:r>
              <a:rPr lang="en-US" sz="4400" b="1" dirty="0" smtClean="0"/>
              <a:t>R</a:t>
            </a:r>
            <a:r>
              <a:rPr lang="ru-RU" sz="4400" b="1" dirty="0" smtClean="0"/>
              <a:t>.</a:t>
            </a:r>
            <a:r>
              <a:rPr lang="en-US" sz="4400" b="1" dirty="0" smtClean="0"/>
              <a:t>E</a:t>
            </a:r>
            <a:r>
              <a:rPr lang="ru-RU" sz="4400" b="1" dirty="0" smtClean="0"/>
              <a:t>.</a:t>
            </a:r>
          </a:p>
          <a:p>
            <a:r>
              <a:rPr lang="en-US" i="1" dirty="0" smtClean="0"/>
              <a:t>■ S</a:t>
            </a:r>
            <a:r>
              <a:rPr lang="en-US" dirty="0" smtClean="0"/>
              <a:t> for </a:t>
            </a:r>
            <a:r>
              <a:rPr lang="en-US" b="1" dirty="0" smtClean="0"/>
              <a:t>S</a:t>
            </a:r>
            <a:r>
              <a:rPr lang="en-US" dirty="0" smtClean="0"/>
              <a:t>ituation  (</a:t>
            </a:r>
            <a:r>
              <a:rPr lang="ru-RU" dirty="0" smtClean="0"/>
              <a:t>Ситуации</a:t>
            </a:r>
            <a:r>
              <a:rPr lang="en-US" dirty="0" smtClean="0"/>
              <a:t>)</a:t>
            </a:r>
            <a:endParaRPr lang="uk-UA" dirty="0" smtClean="0"/>
          </a:p>
          <a:p>
            <a:r>
              <a:rPr lang="en-US" i="1" dirty="0" smtClean="0"/>
              <a:t>■ </a:t>
            </a:r>
            <a:r>
              <a:rPr lang="en-US" b="1" i="1" dirty="0" smtClean="0"/>
              <a:t>C</a:t>
            </a:r>
            <a:r>
              <a:rPr lang="en-US" dirty="0" smtClean="0"/>
              <a:t> for </a:t>
            </a:r>
            <a:r>
              <a:rPr lang="en-US" b="1" dirty="0" smtClean="0"/>
              <a:t>C</a:t>
            </a:r>
            <a:r>
              <a:rPr lang="en-US" dirty="0" smtClean="0"/>
              <a:t>auses (</a:t>
            </a:r>
            <a:r>
              <a:rPr lang="ru-RU" dirty="0" smtClean="0"/>
              <a:t>Причины</a:t>
            </a:r>
            <a:r>
              <a:rPr lang="en-US" dirty="0" smtClean="0"/>
              <a:t>)</a:t>
            </a:r>
            <a:endParaRPr lang="uk-UA" dirty="0" smtClean="0"/>
          </a:p>
          <a:p>
            <a:r>
              <a:rPr lang="en-US" i="1" dirty="0" smtClean="0"/>
              <a:t>■ </a:t>
            </a:r>
            <a:r>
              <a:rPr lang="en-US" b="1" i="1" dirty="0" smtClean="0"/>
              <a:t>0</a:t>
            </a:r>
            <a:r>
              <a:rPr lang="en-US" dirty="0" smtClean="0"/>
              <a:t> for </a:t>
            </a:r>
            <a:r>
              <a:rPr lang="en-US" b="1" dirty="0" smtClean="0"/>
              <a:t>O</a:t>
            </a:r>
            <a:r>
              <a:rPr lang="en-US" dirty="0" smtClean="0"/>
              <a:t>bjectives (</a:t>
            </a:r>
            <a:r>
              <a:rPr lang="uk-UA" dirty="0" err="1" smtClean="0"/>
              <a:t>Цели</a:t>
            </a:r>
            <a:r>
              <a:rPr lang="en-US" dirty="0" smtClean="0"/>
              <a:t>)</a:t>
            </a:r>
            <a:endParaRPr lang="uk-UA" dirty="0" smtClean="0"/>
          </a:p>
          <a:p>
            <a:r>
              <a:rPr lang="en-US" i="1" dirty="0" smtClean="0"/>
              <a:t>■</a:t>
            </a:r>
            <a:r>
              <a:rPr lang="en-US" b="1" i="1" dirty="0" smtClean="0"/>
              <a:t>R</a:t>
            </a:r>
            <a:r>
              <a:rPr lang="en-US" dirty="0" smtClean="0"/>
              <a:t> for </a:t>
            </a:r>
            <a:r>
              <a:rPr lang="en-US" b="1" dirty="0" smtClean="0"/>
              <a:t>R</a:t>
            </a:r>
            <a:r>
              <a:rPr lang="en-US" dirty="0" smtClean="0"/>
              <a:t>esources (</a:t>
            </a:r>
            <a:r>
              <a:rPr lang="uk-UA" dirty="0" err="1" smtClean="0"/>
              <a:t>Ресурсы</a:t>
            </a:r>
            <a:r>
              <a:rPr lang="en-US" dirty="0" smtClean="0"/>
              <a:t>)</a:t>
            </a:r>
            <a:endParaRPr lang="uk-UA" dirty="0" smtClean="0"/>
          </a:p>
          <a:p>
            <a:r>
              <a:rPr lang="en-US" i="1" dirty="0" smtClean="0"/>
              <a:t>■</a:t>
            </a:r>
            <a:r>
              <a:rPr lang="en-US" b="1" i="1" dirty="0" smtClean="0"/>
              <a:t> E</a:t>
            </a:r>
            <a:r>
              <a:rPr lang="en-US" dirty="0" smtClean="0"/>
              <a:t> for </a:t>
            </a:r>
            <a:r>
              <a:rPr lang="en-US" b="1" dirty="0" smtClean="0"/>
              <a:t>E</a:t>
            </a:r>
            <a:r>
              <a:rPr lang="en-US" dirty="0" smtClean="0"/>
              <a:t>ffects</a:t>
            </a:r>
            <a:r>
              <a:rPr lang="ru-RU" dirty="0" smtClean="0"/>
              <a:t> (Эффекты)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Рекомендуемая литература: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А.В. Алексеев «Преодолей себя» </a:t>
            </a:r>
          </a:p>
          <a:p>
            <a:r>
              <a:rPr lang="ru-RU" sz="4000" b="1" dirty="0" smtClean="0"/>
              <a:t>Энтони </a:t>
            </a:r>
            <a:r>
              <a:rPr lang="ru-RU" sz="4000" b="1" dirty="0" smtClean="0"/>
              <a:t>Жиро </a:t>
            </a:r>
            <a:endParaRPr lang="ru-RU" sz="4000" b="1" dirty="0" smtClean="0"/>
          </a:p>
          <a:p>
            <a:r>
              <a:rPr lang="ru-RU" sz="4000" b="1" err="1" smtClean="0"/>
              <a:t>У</a:t>
            </a:r>
            <a:r>
              <a:rPr lang="ru-RU" sz="4000" b="1" smtClean="0"/>
              <a:t>. Тимоти </a:t>
            </a:r>
            <a:r>
              <a:rPr lang="ru-RU" sz="4000" b="1" dirty="0" err="1" smtClean="0"/>
              <a:t>Гэллуэй</a:t>
            </a:r>
            <a:r>
              <a:rPr lang="ru-RU" sz="4000" b="1" dirty="0" smtClean="0"/>
              <a:t> «Теннис</a:t>
            </a:r>
            <a:r>
              <a:rPr lang="ru-RU" sz="4000" b="1" dirty="0" smtClean="0"/>
              <a:t>: психология </a:t>
            </a:r>
            <a:r>
              <a:rPr lang="ru-RU" sz="4000" b="1" dirty="0" smtClean="0"/>
              <a:t>успешной игры».</a:t>
            </a:r>
            <a:endParaRPr lang="uk-UA" sz="4000" b="1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Теория и практика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429684" cy="5143536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С одной стороны, безусловна значимость фундаментальной науки как глобальной стратегии развития дальних рубежей исследований в сфере спортивной психологии, </a:t>
            </a:r>
            <a:r>
              <a:rPr lang="ru-RU" b="1" dirty="0" smtClean="0">
                <a:solidFill>
                  <a:schemeClr val="tx1"/>
                </a:solidFill>
              </a:rPr>
              <a:t>хотя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«теория, конечно, теорией, но она должна быть </a:t>
            </a:r>
            <a:r>
              <a:rPr lang="ru-RU" b="1" u="sng" dirty="0" err="1">
                <a:solidFill>
                  <a:schemeClr val="tx1"/>
                </a:solidFill>
              </a:rPr>
              <a:t>практикоориентированной</a:t>
            </a:r>
            <a:r>
              <a:rPr lang="ru-RU" b="1" u="sng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 В.А.Петровский. </a:t>
            </a:r>
            <a:endParaRPr lang="ru-RU" b="1" dirty="0">
              <a:solidFill>
                <a:schemeClr val="tx1"/>
              </a:solidFill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Теория и практика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429684" cy="5143536"/>
          </a:xfrm>
        </p:spPr>
        <p:txBody>
          <a:bodyPr>
            <a:normAutofit/>
          </a:bodyPr>
          <a:lstStyle/>
          <a:p>
            <a:pPr lvl="0"/>
            <a:endParaRPr lang="ru-RU" b="1" dirty="0" smtClean="0">
              <a:solidFill>
                <a:schemeClr val="tx1"/>
              </a:solidFill>
            </a:endParaRPr>
          </a:p>
          <a:p>
            <a:pPr lvl="0"/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С другой  стороны, тренер-практик строит теоретико-ориентированную  практику, отбирая для себя то, что всерьез применимо (В.А.Петровский).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Теория и практика</a:t>
            </a:r>
            <a:endParaRPr lang="ru-RU" b="1" dirty="0"/>
          </a:p>
        </p:txBody>
      </p:sp>
      <p:pic>
        <p:nvPicPr>
          <p:cNvPr id="5" name="Рисунок 4" descr="lodka-vesla-ozero-gory-neb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000240"/>
            <a:ext cx="5762625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Практикоориентированные</a:t>
            </a:r>
            <a:r>
              <a:rPr lang="ru-RU" b="1" dirty="0" smtClean="0"/>
              <a:t> подходы</a:t>
            </a:r>
            <a:endParaRPr lang="ru-RU" dirty="0"/>
          </a:p>
        </p:txBody>
      </p:sp>
      <p:pic>
        <p:nvPicPr>
          <p:cNvPr id="4" name="Содержимое 3" descr="55285e4839e1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00240"/>
            <a:ext cx="4937760" cy="32918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Практикоориентированные</a:t>
            </a:r>
            <a:r>
              <a:rPr lang="ru-RU" b="1" dirty="0" smtClean="0"/>
              <a:t> подходы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429684" cy="5143536"/>
          </a:xfrm>
        </p:spPr>
        <p:txBody>
          <a:bodyPr>
            <a:normAutofit/>
          </a:bodyPr>
          <a:lstStyle/>
          <a:p>
            <a:pPr lvl="0"/>
            <a:endParaRPr lang="ru-RU" b="1" dirty="0" smtClean="0">
              <a:solidFill>
                <a:schemeClr val="tx1"/>
              </a:solidFill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1.Представитель </a:t>
            </a:r>
            <a:r>
              <a:rPr lang="ru-RU" b="1" dirty="0">
                <a:solidFill>
                  <a:schemeClr val="tx1"/>
                </a:solidFill>
              </a:rPr>
              <a:t>российской академической школы </a:t>
            </a:r>
            <a:r>
              <a:rPr lang="ru-RU" b="1" dirty="0" smtClean="0">
                <a:solidFill>
                  <a:schemeClr val="tx1"/>
                </a:solidFill>
              </a:rPr>
              <a:t>Анатолий Васильевич Алексеев 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2. Ведущий французский эксперт </a:t>
            </a:r>
            <a:r>
              <a:rPr lang="ru-RU" b="1" dirty="0">
                <a:solidFill>
                  <a:schemeClr val="tx1"/>
                </a:solidFill>
              </a:rPr>
              <a:t>в области спортивной психологии Международной теннисной федерации </a:t>
            </a:r>
            <a:r>
              <a:rPr lang="ru-RU" b="1" dirty="0" err="1">
                <a:solidFill>
                  <a:schemeClr val="tx1"/>
                </a:solidFill>
              </a:rPr>
              <a:t>Энтони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Жирод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А. В. Алексеев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8429684" cy="4929222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Научные исследования А. В. Алексеева являются результатом огромной работы по внедрению медицинского подхода к психической подготовке спортсменов. Это уникальные методики работы с психикой человека и эффективное использование ее резервов для оптимизации профессиональной деятельности.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Оптимальное боевое состояние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8429684" cy="4929222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Концепция «Оптимального боевого состояния» и уникальная методика обучения вхождению в это состояние, доступная любому психически здоровому человеку, является настолько эффективным ресурсом для психического развития, что его трудно переоценить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574</Words>
  <Application>Microsoft Office PowerPoint</Application>
  <PresentationFormat>Экран (4:3)</PresentationFormat>
  <Paragraphs>70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  Практические основы психологической подготовки юных теннисистов Заслуженный тренер Украины, менеджер МТА, эксперт-преподаватель Tennis Europe Нестерова О.Р. </vt:lpstr>
      <vt:lpstr>Спортивная психология</vt:lpstr>
      <vt:lpstr>Теория и практика</vt:lpstr>
      <vt:lpstr>Теория и практика</vt:lpstr>
      <vt:lpstr>Теория и практика</vt:lpstr>
      <vt:lpstr>Практикоориентированные подходы</vt:lpstr>
      <vt:lpstr>Практикоориентированные подходы</vt:lpstr>
      <vt:lpstr>А. В. Алексеев</vt:lpstr>
      <vt:lpstr>Оптимальное боевое состояние</vt:lpstr>
      <vt:lpstr>ОБС</vt:lpstr>
      <vt:lpstr>Три компонента ОБС – физический, эмоциональный, мыслительный. </vt:lpstr>
      <vt:lpstr>Три компонента ОБС – физический, эмоциональный, мыслительный. </vt:lpstr>
      <vt:lpstr>Энтони Жиро</vt:lpstr>
      <vt:lpstr>Упражнение на дыхание и релаксацию</vt:lpstr>
      <vt:lpstr>Упражнение на дыхание и релаксацию</vt:lpstr>
      <vt:lpstr>Упражнение на концентрацию</vt:lpstr>
      <vt:lpstr>Упражнения на концентрацию</vt:lpstr>
      <vt:lpstr>Визуализация</vt:lpstr>
      <vt:lpstr>Ассоциация с образом</vt:lpstr>
      <vt:lpstr>Диссоциация</vt:lpstr>
      <vt:lpstr>Обратная связь высокого качества</vt:lpstr>
      <vt:lpstr>Модель Т.О.Т.Е.</vt:lpstr>
      <vt:lpstr>Цели и мотивация</vt:lpstr>
      <vt:lpstr>Рекомендуемая литература: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Практические основы психологической подготовки юных теннисистов</dc:title>
  <dc:creator>Krygina</dc:creator>
  <cp:lastModifiedBy>Marina</cp:lastModifiedBy>
  <cp:revision>17</cp:revision>
  <dcterms:created xsi:type="dcterms:W3CDTF">2016-12-08T13:00:38Z</dcterms:created>
  <dcterms:modified xsi:type="dcterms:W3CDTF">2016-12-13T12:26:39Z</dcterms:modified>
</cp:coreProperties>
</file>